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1880"/>
    <a:srgbClr val="D2005A"/>
    <a:srgbClr val="DD19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AAC8DC-5D91-4D57-8ECB-2CEF09E1621F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3EDE835-240F-4B88-8657-6F87962914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843ED2-EC38-4D23-9AA5-21DA8CB8B076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2253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6C1DD0-6FE1-403A-8EEA-5CE55BD01D2A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1AEC3-33C4-40AC-BA35-AA2251022643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17C3E-0AAB-439B-92A3-26281ED3A72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8E9E8-A9F0-46F2-85AE-2BCCF88813F2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20C14-15D1-4EC4-9D4C-D49B3EEFCB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2C419-8D3C-4603-A52C-48291BC7EA9C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191BA-AFDC-4E19-BBE5-3FDFD314BD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28727-398E-47EF-8407-6E287724387C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E4C5D-3899-46D3-B91D-35A7681067E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CEC4A-9610-4D06-B5D7-FAE07AB7AEEF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2E440-63CE-4F77-8E0E-6048DABE43F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5E5C6-D51A-479B-8EBD-982C9B9C5394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3C392-4CBA-4ECA-99FB-1BD687CA85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2B3E0-2E98-4788-957A-8B9E65571A0F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78BB7-FB9E-41E3-885C-0A4C3E59BF1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D45D7-9C92-4AA8-984E-93D95F64F12F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CC1A2-29B6-4795-9E68-582A13065AE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1A0F-30D9-4FE9-B371-88650A8E8798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D9B24-5AD5-4184-B7C3-05B38C3E4C8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54DBC-2FDD-4F22-A283-56D1DBCCC3E4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93670-DDBE-4BF5-B352-277F6EFF13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ójkąt prostokątny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olny kształt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B0C2B-D2F0-42EB-8F34-FF9EC89A0EA8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368FE-AE9B-4E29-9C58-360FB6737BE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0167CB-D71E-4BAB-BAD7-6592C4E647F8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962596-A2C5-4838-80AF-AB706853B8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1033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p:transition>
    <p:newsflash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4" Type="http://schemas.openxmlformats.org/officeDocument/2006/relationships/slide" Target="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Relationship Id="rId4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Relationship Id="rId4" Type="http://schemas.openxmlformats.org/officeDocument/2006/relationships/slide" Target="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10.xml"/><Relationship Id="rId7" Type="http://schemas.openxmlformats.org/officeDocument/2006/relationships/slide" Target="slide12.xml"/><Relationship Id="rId12" Type="http://schemas.openxmlformats.org/officeDocument/2006/relationships/slide" Target="slide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4.xml"/><Relationship Id="rId5" Type="http://schemas.openxmlformats.org/officeDocument/2006/relationships/slide" Target="slide11.xml"/><Relationship Id="rId10" Type="http://schemas.openxmlformats.org/officeDocument/2006/relationships/slide" Target="slide9.xml"/><Relationship Id="rId4" Type="http://schemas.openxmlformats.org/officeDocument/2006/relationships/slide" Target="slide6.xml"/><Relationship Id="rId9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slide" Target="slide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9600" smtClean="0">
                <a:solidFill>
                  <a:schemeClr val="accent1">
                    <a:lumMod val="50000"/>
                  </a:schemeClr>
                </a:solidFill>
                <a:latin typeface="Constantia" pitchFamily="18" charset="0"/>
              </a:rPr>
              <a:t>DRUKARKI</a:t>
            </a:r>
            <a:endParaRPr lang="pl-PL" sz="9600">
              <a:solidFill>
                <a:schemeClr val="accent1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5123" name="Symbol zastępczy tekstu 6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3081338"/>
          </a:xfrm>
        </p:spPr>
        <p:txBody>
          <a:bodyPr/>
          <a:lstStyle/>
          <a:p>
            <a:pPr algn="ctr" eaLnBrk="1" hangingPunct="1"/>
            <a:r>
              <a:rPr lang="pl-PL" sz="5400" b="1" smtClean="0">
                <a:solidFill>
                  <a:srgbClr val="D2005A"/>
                </a:solidFill>
              </a:rPr>
              <a:t>Zuzanna Augustyniak </a:t>
            </a:r>
          </a:p>
          <a:p>
            <a:pPr algn="ctr" eaLnBrk="1" hangingPunct="1"/>
            <a:r>
              <a:rPr lang="pl-PL" sz="5400" b="1" smtClean="0">
                <a:solidFill>
                  <a:srgbClr val="D2005A"/>
                </a:solidFill>
              </a:rPr>
              <a:t>Klasa I i</a:t>
            </a:r>
          </a:p>
          <a:p>
            <a:pPr algn="ctr" eaLnBrk="1" hangingPunct="1"/>
            <a:r>
              <a:rPr lang="pl-PL" sz="5400" b="1" smtClean="0">
                <a:solidFill>
                  <a:srgbClr val="D2005A"/>
                </a:solidFill>
              </a:rPr>
              <a:t>Semestr I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5786" y="928670"/>
            <a:ext cx="7772400" cy="60751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40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Drukarka </a:t>
            </a:r>
            <a:r>
              <a:rPr lang="pl-PL" sz="440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stałoatramentowa</a:t>
            </a:r>
            <a:endParaRPr lang="pl-PL" sz="44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4339" name="Symbol zastępczy tekstu 2"/>
          <p:cNvSpPr>
            <a:spLocks noGrp="1"/>
          </p:cNvSpPr>
          <p:nvPr>
            <p:ph type="body" idx="1"/>
          </p:nvPr>
        </p:nvSpPr>
        <p:spPr>
          <a:xfrm>
            <a:off x="357188" y="1643063"/>
            <a:ext cx="8429625" cy="4929187"/>
          </a:xfrm>
        </p:spPr>
        <p:txBody>
          <a:bodyPr/>
          <a:lstStyle/>
          <a:p>
            <a:pPr eaLnBrk="1" hangingPunct="1"/>
            <a:r>
              <a:rPr lang="pl-PL" sz="1300" smtClean="0"/>
              <a:t>Typ drukarki wykorzystujący do druku stały atrament, </a:t>
            </a:r>
          </a:p>
          <a:p>
            <a:pPr eaLnBrk="1" hangingPunct="1"/>
            <a:r>
              <a:rPr lang="pl-PL" sz="1300" smtClean="0"/>
              <a:t>który przed wydrukiem jest rozpuszczany termicznie i </a:t>
            </a:r>
          </a:p>
          <a:p>
            <a:pPr eaLnBrk="1" hangingPunct="1"/>
            <a:r>
              <a:rPr lang="pl-PL" sz="1300" smtClean="0"/>
              <a:t>w stanie ciekłym nanoszony na nośnik. </a:t>
            </a:r>
          </a:p>
          <a:p>
            <a:pPr eaLnBrk="1" hangingPunct="1"/>
            <a:r>
              <a:rPr lang="pl-PL" sz="1300" smtClean="0"/>
              <a:t>Drukarka składa się z trzech głównych zespołów: </a:t>
            </a:r>
          </a:p>
          <a:p>
            <a:pPr eaLnBrk="1" hangingPunct="1"/>
            <a:r>
              <a:rPr lang="pl-PL" sz="1300" smtClean="0"/>
              <a:t>układu sterującego, głowicy (nanosi atrament na bęben drukujący) </a:t>
            </a:r>
          </a:p>
          <a:p>
            <a:pPr eaLnBrk="1" hangingPunct="1"/>
            <a:r>
              <a:rPr lang="pl-PL" sz="1300" smtClean="0"/>
              <a:t>i bębna transferowego (nanosi obraz powstały na bębnie na nośnik). </a:t>
            </a:r>
          </a:p>
          <a:p>
            <a:pPr eaLnBrk="1" hangingPunct="1"/>
            <a:r>
              <a:rPr lang="pl-PL" sz="1300" smtClean="0"/>
              <a:t>Produkowane są również drukarki nieposiadające bębna transferowego, </a:t>
            </a:r>
          </a:p>
          <a:p>
            <a:pPr eaLnBrk="1" hangingPunct="1"/>
            <a:r>
              <a:rPr lang="pl-PL" sz="1300" smtClean="0"/>
              <a:t>w której głowica drukuje bezpośrednio na nośniku.</a:t>
            </a:r>
          </a:p>
          <a:p>
            <a:pPr eaLnBrk="1" hangingPunct="1"/>
            <a:r>
              <a:rPr lang="pl-PL" sz="1300" smtClean="0"/>
              <a:t>Wydruki charakteryzują się lepszą jakością niż w popularnych drukarkach atramentowych i laserowych. Największą wadą wydruków tego typu drukarki jest ich niska wytrzymałość mechaniczna. Technologia stałego atramentu została opracowana w 1991 r. przez firmę Tektronix i od tamtej pory jej popularność wzrasta, lecz niskie ceny drukarek atramentowych powodują, że wciąż to właśnie one dominują na rynku. Obecnie tylko jedna firma produkuje drukarki oparte na technologii stałego atramentu - Xerox.</a:t>
            </a:r>
          </a:p>
          <a:p>
            <a:pPr eaLnBrk="1" hangingPunct="1"/>
            <a:endParaRPr lang="pl-PL" sz="1300" smtClean="0"/>
          </a:p>
          <a:p>
            <a:pPr eaLnBrk="1" hangingPunct="1"/>
            <a:r>
              <a:rPr lang="pl-PL" sz="1300" smtClean="0"/>
              <a:t>				Stały atrament oparty jest na żywicy, dzięki czemu jest 					bezpieczny w użyciu i nie jest toksyczny. Występuje w postaci 					różnokolorowych kostek, które wkłada się do odpowiednich 					pojemników w drukarce. Jest to bardzo wygodne rozwiązanie, 					dzięki któremu napełnianie jest bardzo proste i niewymagające 					specjalistycznej wiedzy.</a:t>
            </a:r>
          </a:p>
          <a:p>
            <a:pPr eaLnBrk="1" hangingPunct="1"/>
            <a:endParaRPr lang="pl-PL" smtClean="0"/>
          </a:p>
          <a:p>
            <a:pPr eaLnBrk="1" hangingPunct="1"/>
            <a:endParaRPr lang="pl-PL" smtClean="0"/>
          </a:p>
        </p:txBody>
      </p:sp>
      <p:pic>
        <p:nvPicPr>
          <p:cNvPr id="14340" name="Obraz 3" descr="staloatramentow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1643063"/>
            <a:ext cx="3000375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Obraz 4" descr="staloatramentowa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4643438"/>
            <a:ext cx="3500438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trzałka w lewo 5">
            <a:hlinkClick r:id="rId4" action="ppaction://hlinksldjump"/>
          </p:cNvPr>
          <p:cNvSpPr/>
          <p:nvPr/>
        </p:nvSpPr>
        <p:spPr>
          <a:xfrm>
            <a:off x="7572375" y="6357938"/>
            <a:ext cx="857250" cy="341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772400" cy="67895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40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Drukarka sublimacyjna</a:t>
            </a:r>
            <a:endParaRPr lang="pl-PL" sz="44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5363" name="Symbol zastępczy tekstu 2"/>
          <p:cNvSpPr>
            <a:spLocks noGrp="1"/>
          </p:cNvSpPr>
          <p:nvPr>
            <p:ph type="body" idx="1"/>
          </p:nvPr>
        </p:nvSpPr>
        <p:spPr>
          <a:xfrm>
            <a:off x="285750" y="1571625"/>
            <a:ext cx="8501063" cy="5000625"/>
          </a:xfrm>
        </p:spPr>
        <p:txBody>
          <a:bodyPr/>
          <a:lstStyle/>
          <a:p>
            <a:pPr eaLnBrk="1" hangingPunct="1"/>
            <a:r>
              <a:rPr lang="pl-PL" smtClean="0"/>
              <a:t>			Typ drukarki wykorzystujący ciepło do 				przeniesienia barwnika.</a:t>
            </a:r>
          </a:p>
          <a:p>
            <a:pPr eaLnBrk="1" hangingPunct="1"/>
            <a:r>
              <a:rPr lang="pl-PL" smtClean="0"/>
              <a:t>			Barwnik na specjalnej, zwykle trójkolorowej 				taśmie (z dodatkową warstwą ochronną – CMYO) jest punktowo podgrzewany, wskutek czego prawdopodobnie przechodzi z fazy stałej bezpośrednio do gazowej, po czym osiada na </a:t>
            </a:r>
          </a:p>
          <a:p>
            <a:pPr eaLnBrk="1" hangingPunct="1"/>
            <a:r>
              <a:rPr lang="pl-PL" smtClean="0"/>
              <a:t>materiale drukowanym (zazwyczaj </a:t>
            </a:r>
          </a:p>
          <a:p>
            <a:pPr eaLnBrk="1" hangingPunct="1"/>
            <a:r>
              <a:rPr lang="pl-PL" smtClean="0"/>
              <a:t>specjalny papier lub folia). </a:t>
            </a:r>
          </a:p>
          <a:p>
            <a:pPr eaLnBrk="1" hangingPunct="1"/>
            <a:r>
              <a:rPr lang="pl-PL" smtClean="0"/>
              <a:t>Według nowszych poglądów, </a:t>
            </a:r>
          </a:p>
          <a:p>
            <a:pPr eaLnBrk="1" hangingPunct="1"/>
            <a:r>
              <a:rPr lang="pl-PL" smtClean="0"/>
              <a:t>w procesie w rzeczywistości </a:t>
            </a:r>
          </a:p>
          <a:p>
            <a:pPr eaLnBrk="1" hangingPunct="1"/>
            <a:r>
              <a:rPr lang="pl-PL" smtClean="0"/>
              <a:t>większą rolę gra zjawisko dyfuzji,</a:t>
            </a:r>
          </a:p>
          <a:p>
            <a:pPr eaLnBrk="1" hangingPunct="1"/>
            <a:r>
              <a:rPr lang="pl-PL" smtClean="0"/>
              <a:t> nie sublimacji.</a:t>
            </a:r>
          </a:p>
        </p:txBody>
      </p:sp>
      <p:pic>
        <p:nvPicPr>
          <p:cNvPr id="15364" name="Obraz 3" descr="sublimacyjn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5" y="4000500"/>
            <a:ext cx="38576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Obraz 4" descr="sublimacyjna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1571625"/>
            <a:ext cx="235743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trzałka w lewo 5">
            <a:hlinkClick r:id="rId4" action="ppaction://hlinksldjump"/>
          </p:cNvPr>
          <p:cNvSpPr/>
          <p:nvPr/>
        </p:nvSpPr>
        <p:spPr>
          <a:xfrm>
            <a:off x="428625" y="6215063"/>
            <a:ext cx="642938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1000108"/>
            <a:ext cx="7772400" cy="67895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40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Drukarka termiczna</a:t>
            </a:r>
            <a:endParaRPr lang="pl-PL" sz="44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28625" y="1928813"/>
            <a:ext cx="8358188" cy="4643437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Drukarki etykiet są stosowane do wydruk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etykiet samoprzylepnych.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Jest to najpopularniejsze narzędzie do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szybkiego i łatwego druku różnego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rodzaju naklejek samoprzylepnych.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Naklejki tego typu są nazywane powszechnie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etykietami. Mogą mieć dowolny kształt.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Najczęściej spotykany kształt to kształt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prostokątny z zaokrąglonymi rogami.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Jedynym kolorem jaki można uzyskać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z druku termicznego jest kolor czarny.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		   		Drukarki termiczne  nie wykorzystują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		      		żadnego tuszu ani tonerów.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		     		Drukarki termiczne wymagają tylko 						specjalnego papieru (wykorzystuje się właściwości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		      		zaczernienia papieru pod wpływem  temperatury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                                                                            głowicy drukującej,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                                                                            tzw. etykiety termiczne). </a:t>
            </a:r>
          </a:p>
        </p:txBody>
      </p:sp>
      <p:pic>
        <p:nvPicPr>
          <p:cNvPr id="16388" name="Obraz 3" descr="termiczn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2000250"/>
            <a:ext cx="3429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Obraz 4" descr="termiczna 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4572000"/>
            <a:ext cx="328612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trzałka w lewo 5">
            <a:hlinkClick r:id="rId4" action="ppaction://hlinksldjump"/>
          </p:cNvPr>
          <p:cNvSpPr/>
          <p:nvPr/>
        </p:nvSpPr>
        <p:spPr>
          <a:xfrm>
            <a:off x="7715250" y="6286500"/>
            <a:ext cx="571500" cy="1984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7772400" cy="75039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40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Drukarka </a:t>
            </a:r>
            <a:r>
              <a:rPr lang="pl-PL" sz="440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termotransferowa</a:t>
            </a:r>
            <a:endParaRPr lang="pl-PL" sz="44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57188" y="1714500"/>
            <a:ext cx="8501062" cy="4786313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Drukarki wykorzystywane m.in. w przemyśle,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 służące do druku kodów kreskowych i etykiet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artykułów spożywczych. Powszechnie używane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w kasach fiskalnych i terminalach POS.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W większości działają one w dwóch trybach: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drukowania z użyciem tuszu z taśmy termicznej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drukowania na papierze specjalnie do tego celu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przewidzianym, który uwalnia tusz,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 po punktowym podgrzaniu do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odpowiedniej temperatury.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Przeciętna rozdzielczość i szerokość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druku tych drukarek to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                   300 </a:t>
            </a:r>
            <a:r>
              <a:rPr lang="pl-PL" dirty="0" err="1" smtClean="0"/>
              <a:t>dpi</a:t>
            </a:r>
            <a:r>
              <a:rPr lang="pl-PL" dirty="0" smtClean="0"/>
              <a:t> i 100 </a:t>
            </a:r>
            <a:r>
              <a:rPr lang="pl-PL" dirty="0" err="1" smtClean="0"/>
              <a:t>mm</a:t>
            </a:r>
            <a:r>
              <a:rPr lang="pl-PL" dirty="0" smtClean="0"/>
              <a:t>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/>
          </a:p>
        </p:txBody>
      </p:sp>
      <p:pic>
        <p:nvPicPr>
          <p:cNvPr id="17412" name="Obraz 3" descr="Drukarka-termotransferow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88" y="1785938"/>
            <a:ext cx="2643187" cy="270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Obraz 4" descr="termotrans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4714875"/>
            <a:ext cx="421481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trzałka w lewo 6">
            <a:hlinkClick r:id="rId4" action="ppaction://hlinksldjump"/>
          </p:cNvPr>
          <p:cNvSpPr/>
          <p:nvPr/>
        </p:nvSpPr>
        <p:spPr>
          <a:xfrm>
            <a:off x="428625" y="6215063"/>
            <a:ext cx="714375" cy="2857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5786" y="857232"/>
            <a:ext cx="7772400" cy="67895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40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Drukarka rozetkowa</a:t>
            </a:r>
            <a:endParaRPr lang="pl-PL" sz="44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85750" y="1785938"/>
            <a:ext cx="8501063" cy="4786312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			Drukarka rozetkowa to uderzeniowa drukarka 			znakowa, odbijająca młoteczkiem przez taśmę 			barwiącą znaki rozmieszczone na obwodzie 				obrotowej tarczy - "rozetce". Posiada łatwo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wymienny zestaw znaków, przez zmianę rozetki.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Uzyskuje niewielką prędkość ok. 12 znaków na sekundę, ale daje najlepsze wydruki ze wszystkich drukarek uderzeniowych, z tego względu mechanizm jej stosowany jest w maszynach do pisania.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Drukarka rozetkowa (drukarka znakowa) w której czcionki są umieszczone koliście na wymiennej głowicy. Pomimo dobrej jakości druku i wydajności lepszej od drukarki mozaikowej, konieczność ręcznej wymiany głowic w celu zmiany kroju spowodowała zanik jej popularności pogłębiony jeszcze upowszechnieniem drukarek atramentowych i drukarek laserowych.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/>
          </a:p>
        </p:txBody>
      </p:sp>
      <p:pic>
        <p:nvPicPr>
          <p:cNvPr id="18436" name="Obraz 3" descr="rozetk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714500"/>
            <a:ext cx="257175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trzałka w lewo 4">
            <a:hlinkClick r:id="rId3" action="ppaction://hlinksldjump"/>
          </p:cNvPr>
          <p:cNvSpPr/>
          <p:nvPr/>
        </p:nvSpPr>
        <p:spPr>
          <a:xfrm flipV="1">
            <a:off x="7858125" y="6357938"/>
            <a:ext cx="642938" cy="2857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2500306"/>
            <a:ext cx="7772400" cy="196483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1500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KONIEC</a:t>
            </a:r>
            <a:endParaRPr lang="pl-PL" sz="150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71500" y="5786438"/>
            <a:ext cx="2357438" cy="5000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hlinkClick r:id="rId2" action="ppaction://hlinksldjump"/>
              </a:rPr>
              <a:t>Strona Główna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7851648" cy="335758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  <a:hlinkClick r:id="rId2" action="ppaction://hlinksldjump"/>
              </a:rPr>
              <a:t>Co to jest drukarka?</a:t>
            </a:r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/>
            </a:r>
            <a:b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</a:br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  <a:t/>
            </a:r>
            <a:b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</a:rPr>
            </a:br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Constantia" pitchFamily="18" charset="0"/>
                <a:hlinkClick r:id="rId3" action="ppaction://hlinksldjump"/>
              </a:rPr>
              <a:t>Rodzaje drukarek</a:t>
            </a:r>
            <a:endParaRPr lang="pl-PL" sz="6000" dirty="0">
              <a:solidFill>
                <a:schemeClr val="accent2">
                  <a:lumMod val="75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5750" y="6215063"/>
            <a:ext cx="1357313" cy="271462"/>
          </a:xfrm>
        </p:spPr>
        <p:txBody>
          <a:bodyPr>
            <a:normAutofit lnSpcReduction="10000"/>
          </a:bodyPr>
          <a:lstStyle/>
          <a:p>
            <a:pPr marR="0" algn="ctr" eaLnBrk="1" hangingPunct="1">
              <a:lnSpc>
                <a:spcPct val="80000"/>
              </a:lnSpc>
              <a:defRPr/>
            </a:pPr>
            <a:r>
              <a:rPr lang="pl-PL" sz="1500" b="1" smtClean="0">
                <a:solidFill>
                  <a:srgbClr val="9C0042"/>
                </a:solidFill>
                <a:hlinkClick r:id="rId4" action="ppaction://hlinksldjump"/>
              </a:rPr>
              <a:t>Autor</a:t>
            </a:r>
            <a:endParaRPr lang="pl-PL" sz="1500" b="1" smtClean="0">
              <a:solidFill>
                <a:srgbClr val="9C0042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500034" y="6072206"/>
            <a:ext cx="3357586" cy="40004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2400" dirty="0" smtClean="0">
                <a:solidFill>
                  <a:schemeClr val="accent1">
                    <a:lumMod val="50000"/>
                  </a:schemeClr>
                </a:solidFill>
                <a:latin typeface="Constantia" pitchFamily="18" charset="0"/>
                <a:hlinkClick r:id="rId3" action="ppaction://hlinksldjump"/>
              </a:rPr>
              <a:t>Strona Główna</a:t>
            </a:r>
            <a:endParaRPr lang="pl-PL" sz="2400" dirty="0">
              <a:solidFill>
                <a:schemeClr val="accent1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7171" name="Podtytuł 5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039100" cy="4714875"/>
          </a:xfrm>
        </p:spPr>
        <p:txBody>
          <a:bodyPr/>
          <a:lstStyle/>
          <a:p>
            <a:pPr marR="0" algn="l" eaLnBrk="1" hangingPunct="1">
              <a:lnSpc>
                <a:spcPct val="90000"/>
              </a:lnSpc>
            </a:pPr>
            <a:r>
              <a:rPr lang="pl-PL" sz="3000" b="1" smtClean="0">
                <a:solidFill>
                  <a:srgbClr val="9C0042"/>
                </a:solidFill>
              </a:rPr>
              <a:t>Drukarka </a:t>
            </a:r>
            <a:r>
              <a:rPr lang="pl-PL" sz="2000" b="1" smtClean="0">
                <a:solidFill>
                  <a:srgbClr val="9C0042"/>
                </a:solidFill>
              </a:rPr>
              <a:t>– </a:t>
            </a:r>
            <a:r>
              <a:rPr lang="pl-PL" sz="2000" b="1" smtClean="0">
                <a:solidFill>
                  <a:srgbClr val="BDBDBD"/>
                </a:solidFill>
              </a:rPr>
              <a:t>to urządzenie 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pl-PL" sz="2000" b="1" smtClean="0">
                <a:solidFill>
                  <a:srgbClr val="BDBDBD"/>
                </a:solidFill>
              </a:rPr>
              <a:t>współpracujące z komputerem, 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pl-PL" sz="2000" b="1" smtClean="0">
                <a:solidFill>
                  <a:srgbClr val="BDBDBD"/>
                </a:solidFill>
              </a:rPr>
              <a:t>służące do przenoszenia danego tekstu,  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pl-PL" sz="2000" b="1" smtClean="0">
                <a:solidFill>
                  <a:srgbClr val="BDBDBD"/>
                </a:solidFill>
              </a:rPr>
              <a:t>obrazu itp.  na papier.  </a:t>
            </a:r>
          </a:p>
          <a:p>
            <a:pPr marR="0" algn="l" eaLnBrk="1" hangingPunct="1">
              <a:lnSpc>
                <a:spcPct val="90000"/>
              </a:lnSpc>
            </a:pPr>
            <a:endParaRPr lang="pl-PL" sz="2000" b="1" smtClean="0">
              <a:solidFill>
                <a:srgbClr val="BDBDBD"/>
              </a:solidFill>
            </a:endParaRPr>
          </a:p>
          <a:p>
            <a:pPr marR="0" algn="l" eaLnBrk="1" hangingPunct="1">
              <a:lnSpc>
                <a:spcPct val="90000"/>
              </a:lnSpc>
            </a:pPr>
            <a:r>
              <a:rPr lang="pl-PL" sz="2000" b="1" smtClean="0">
                <a:solidFill>
                  <a:srgbClr val="BDBDBD"/>
                </a:solidFill>
              </a:rPr>
              <a:t>Niektóre  drukarki potrafią również 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pl-PL" sz="2000" b="1" smtClean="0">
                <a:solidFill>
                  <a:srgbClr val="BDBDBD"/>
                </a:solidFill>
              </a:rPr>
              <a:t>Pracować bez komputera, np. drukować </a:t>
            </a:r>
          </a:p>
          <a:p>
            <a:pPr marR="0" algn="l" eaLnBrk="1" hangingPunct="1">
              <a:lnSpc>
                <a:spcPct val="90000"/>
              </a:lnSpc>
            </a:pPr>
            <a:r>
              <a:rPr lang="pl-PL" sz="2000" b="1" smtClean="0">
                <a:solidFill>
                  <a:srgbClr val="BDBDBD"/>
                </a:solidFill>
              </a:rPr>
              <a:t>zdjęcia  wykonane cyfrowym aparatem fotograficznym (po podłączeniu go do drukarki lub po włożeniu karty pamięci  z zapisanymi zdjęciami do wbudowanego w drukarkę slotu).</a:t>
            </a:r>
          </a:p>
          <a:p>
            <a:pPr marR="0" algn="l" eaLnBrk="1" hangingPunct="1">
              <a:lnSpc>
                <a:spcPct val="90000"/>
              </a:lnSpc>
            </a:pPr>
            <a:endParaRPr lang="pl-PL" sz="2000" b="1" smtClean="0">
              <a:solidFill>
                <a:srgbClr val="BDBDBD"/>
              </a:solidFill>
            </a:endParaRPr>
          </a:p>
          <a:p>
            <a:pPr marR="0" algn="l" eaLnBrk="1" hangingPunct="1">
              <a:lnSpc>
                <a:spcPct val="90000"/>
              </a:lnSpc>
            </a:pPr>
            <a:r>
              <a:rPr lang="pl-PL" sz="2000" b="1" smtClean="0">
                <a:solidFill>
                  <a:srgbClr val="BDBDBD"/>
                </a:solidFill>
              </a:rPr>
              <a:t>Mianem drukarki określa się  też sterownik w systemie operacyjnym, natomiast samo urządzenie określane jest wówczas jako urządzenie drukujące.</a:t>
            </a:r>
          </a:p>
          <a:p>
            <a:pPr marR="0" algn="l" eaLnBrk="1" hangingPunct="1">
              <a:lnSpc>
                <a:spcPct val="90000"/>
              </a:lnSpc>
            </a:pPr>
            <a:endParaRPr lang="pl-PL" sz="2200" b="1" smtClean="0">
              <a:solidFill>
                <a:srgbClr val="BDBDBD"/>
              </a:solidFill>
            </a:endParaRPr>
          </a:p>
          <a:p>
            <a:pPr marR="0" algn="l" eaLnBrk="1" hangingPunct="1">
              <a:lnSpc>
                <a:spcPct val="90000"/>
              </a:lnSpc>
            </a:pPr>
            <a:endParaRPr lang="pl-PL" sz="2200" b="1" smtClean="0">
              <a:solidFill>
                <a:srgbClr val="BDBDBD"/>
              </a:solidFill>
            </a:endParaRPr>
          </a:p>
          <a:p>
            <a:pPr marR="0" algn="l" eaLnBrk="1" hangingPunct="1">
              <a:lnSpc>
                <a:spcPct val="90000"/>
              </a:lnSpc>
            </a:pPr>
            <a:endParaRPr lang="pl-PL" sz="2200" b="1" smtClean="0">
              <a:solidFill>
                <a:srgbClr val="BDBDBD"/>
              </a:solidFill>
            </a:endParaRPr>
          </a:p>
        </p:txBody>
      </p:sp>
      <p:pic>
        <p:nvPicPr>
          <p:cNvPr id="7172" name="Obraz 6" descr="drukark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0" y="1071563"/>
            <a:ext cx="3214688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85786" y="1714488"/>
            <a:ext cx="8072494" cy="478637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6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6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6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6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60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Rodzaje drukarek</a:t>
            </a:r>
            <a:r>
              <a:rPr lang="pl-PL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2400" dirty="0" smtClean="0">
                <a:solidFill>
                  <a:schemeClr val="accent2">
                    <a:lumMod val="75000"/>
                  </a:schemeClr>
                </a:solidFill>
                <a:latin typeface="+mn-lt"/>
                <a:hlinkClick r:id="rId2" action="ppaction://hlinksldjump"/>
              </a:rPr>
              <a:t>Drukarka igłowa</a:t>
            </a:r>
            <a:r>
              <a:rPr lang="pl-PL" sz="24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             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  <a:hlinkClick r:id="rId3" action="ppaction://hlinksldjump"/>
              </a:rPr>
              <a:t>Drukarka </a:t>
            </a:r>
            <a:r>
              <a:rPr lang="pl-PL" sz="2400" dirty="0" err="1" smtClean="0">
                <a:solidFill>
                  <a:schemeClr val="tx1">
                    <a:lumMod val="85000"/>
                  </a:schemeClr>
                </a:solidFill>
                <a:hlinkClick r:id="rId3" action="ppaction://hlinksldjump"/>
              </a:rPr>
              <a:t>stałoatramentowa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  <a:hlinkClick r:id="rId4" action="ppaction://hlinksldjump"/>
              </a:rPr>
              <a:t>Drukarka laserowa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>               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  <a:hlinkClick r:id="rId5" action="ppaction://hlinksldjump"/>
              </a:rPr>
              <a:t>Drukarka sublimacyjna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  <a:hlinkClick r:id="rId6" action="ppaction://hlinksldjump"/>
              </a:rPr>
              <a:t>Drukarka atramentowa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>       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  <a:hlinkClick r:id="rId7" action="ppaction://hlinksldjump"/>
              </a:rPr>
              <a:t>Drukarka termiczna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>     </a:t>
            </a:r>
            <a:b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>             </a:t>
            </a:r>
            <a:b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  <a:hlinkClick r:id="rId8" action="ppaction://hlinksldjump"/>
              </a:rPr>
              <a:t>Drukarka głowicowa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>            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  <a:hlinkClick r:id="rId9" action="ppaction://hlinksldjump"/>
              </a:rPr>
              <a:t>Drukarka </a:t>
            </a:r>
            <a:r>
              <a:rPr lang="pl-PL" sz="2400" dirty="0" err="1" smtClean="0">
                <a:solidFill>
                  <a:schemeClr val="tx1">
                    <a:lumMod val="85000"/>
                  </a:schemeClr>
                </a:solidFill>
                <a:hlinkClick r:id="rId9" action="ppaction://hlinksldjump"/>
              </a:rPr>
              <a:t>termotransferowa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>    </a:t>
            </a:r>
            <a:b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  <a:hlinkClick r:id="rId10" action="ppaction://hlinksldjump"/>
              </a:rPr>
              <a:t>Drukarka wierszowa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>            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  <a:hlinkClick r:id="rId11" action="ppaction://hlinksldjump"/>
              </a:rPr>
              <a:t>Drukarka rozetkowa </a:t>
            </a: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  <a:t>  </a:t>
            </a:r>
            <a:br>
              <a:rPr lang="pl-PL" sz="2400" dirty="0" smtClean="0">
                <a:solidFill>
                  <a:schemeClr val="tx1">
                    <a:lumMod val="85000"/>
                  </a:schemeClr>
                </a:solidFill>
              </a:rPr>
            </a:br>
            <a:endParaRPr lang="pl-PL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195" name="Podtytuł 2"/>
          <p:cNvSpPr>
            <a:spLocks noGrp="1"/>
          </p:cNvSpPr>
          <p:nvPr>
            <p:ph type="subTitle" idx="1"/>
          </p:nvPr>
        </p:nvSpPr>
        <p:spPr>
          <a:xfrm>
            <a:off x="428625" y="5929313"/>
            <a:ext cx="2466975" cy="285750"/>
          </a:xfrm>
        </p:spPr>
        <p:txBody>
          <a:bodyPr/>
          <a:lstStyle/>
          <a:p>
            <a:pPr marR="0" algn="l" eaLnBrk="1" hangingPunct="1"/>
            <a:r>
              <a:rPr lang="pl-PL" sz="2000" smtClean="0">
                <a:solidFill>
                  <a:srgbClr val="9C0042"/>
                </a:solidFill>
              </a:rPr>
              <a:t>      </a:t>
            </a:r>
            <a:r>
              <a:rPr lang="pl-PL" sz="2000" b="1" smtClean="0">
                <a:solidFill>
                  <a:srgbClr val="9C0042"/>
                </a:solidFill>
                <a:hlinkClick r:id="rId12" action="ppaction://hlinksldjump"/>
              </a:rPr>
              <a:t>Strona Główna</a:t>
            </a:r>
            <a:endParaRPr lang="pl-PL" sz="2000" b="1" smtClean="0">
              <a:solidFill>
                <a:srgbClr val="D9D9D9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Obraz 4" descr="igłow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1500188"/>
            <a:ext cx="3429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Obraz 5" descr="iglowa3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3643313"/>
            <a:ext cx="3429000" cy="270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794" y="785794"/>
            <a:ext cx="6357982" cy="57150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400" smtClean="0">
                <a:solidFill>
                  <a:schemeClr val="accent1">
                    <a:lumMod val="50000"/>
                  </a:schemeClr>
                </a:solidFill>
                <a:latin typeface="Constantia" pitchFamily="18" charset="0"/>
              </a:rPr>
              <a:t>   Drukarka igłowa </a:t>
            </a:r>
            <a:endParaRPr lang="pl-PL" sz="4400">
              <a:solidFill>
                <a:schemeClr val="tx1">
                  <a:lumMod val="95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85750" y="1428750"/>
            <a:ext cx="8572500" cy="51435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dirty="0" smtClean="0">
                <a:solidFill>
                  <a:schemeClr val="tx1">
                    <a:lumMod val="85000"/>
                  </a:schemeClr>
                </a:solidFill>
              </a:rPr>
              <a:t>Należy  do drukarek uderzeniowych, w których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dirty="0" smtClean="0">
                <a:solidFill>
                  <a:schemeClr val="tx1">
                    <a:lumMod val="85000"/>
                  </a:schemeClr>
                </a:solidFill>
              </a:rPr>
              <a:t>obraz na powierzchni papieru jest tworzony 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dirty="0" smtClean="0">
                <a:solidFill>
                  <a:schemeClr val="tx1">
                    <a:lumMod val="85000"/>
                  </a:schemeClr>
                </a:solidFill>
              </a:rPr>
              <a:t>przez element uderzający przez taśmę  barwiącą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dirty="0" smtClean="0">
                <a:solidFill>
                  <a:schemeClr val="tx1">
                    <a:lumMod val="85000"/>
                  </a:schemeClr>
                </a:solidFill>
              </a:rPr>
              <a:t>z taką siłą, że część barwnika pozostaje na papierze.</a:t>
            </a:r>
            <a:br>
              <a:rPr lang="pl-PL" sz="12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1200" dirty="0" smtClean="0">
                <a:solidFill>
                  <a:schemeClr val="tx1">
                    <a:lumMod val="85000"/>
                  </a:schemeClr>
                </a:solidFill>
              </a:rPr>
              <a:t>Do drukowania służy głowica, mająca zazwyczaj 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dirty="0" smtClean="0">
                <a:solidFill>
                  <a:schemeClr val="tx1">
                    <a:lumMod val="85000"/>
                  </a:schemeClr>
                </a:solidFill>
              </a:rPr>
              <a:t>9 lub 24 ruchome igły które  mogą </a:t>
            </a:r>
            <a:r>
              <a:rPr lang="pl-PL" sz="1200" smtClean="0">
                <a:solidFill>
                  <a:schemeClr val="tx1">
                    <a:lumMod val="85000"/>
                  </a:schemeClr>
                </a:solidFill>
              </a:rPr>
              <a:t>wysuwać </a:t>
            </a:r>
            <a:endParaRPr lang="pl-PL" sz="1200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dirty="0" smtClean="0">
                <a:solidFill>
                  <a:schemeClr val="tx1">
                    <a:lumMod val="85000"/>
                  </a:schemeClr>
                </a:solidFill>
              </a:rPr>
              <a:t>się z głowicy pod wpływem pola magnetycznego cewki.</a:t>
            </a:r>
            <a:br>
              <a:rPr lang="pl-PL" sz="1200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pl-PL" sz="1200" dirty="0" smtClean="0">
                <a:solidFill>
                  <a:schemeClr val="tx1">
                    <a:lumMod val="85000"/>
                  </a:schemeClr>
                </a:solidFill>
              </a:rPr>
              <a:t>Igły te uderzają  przez taśmę barwiącą w papier dociśnięty  do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dirty="0" smtClean="0">
                <a:solidFill>
                  <a:schemeClr val="tx1">
                    <a:lumMod val="85000"/>
                  </a:schemeClr>
                </a:solidFill>
              </a:rPr>
              <a:t>gumowego wałka.</a:t>
            </a:r>
            <a:endParaRPr lang="pl-PL" sz="1200" i="1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				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				W drukarkach igłowych stosuje się zarówno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				papier w pojedynczych arkuszach, jak i papier perforowany,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				z otworami po bokach służącymi do precyzyjnego przesuwania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				go w drukarce, poskładany w arkusze (tzw. składanka).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				W niektórych drukarkach stosuje się papier we wstędze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				bez perforacji (dostarczany w postaci zwoju).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				Papier w arkuszach podaje się ręcznie (chyba że drukarka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				ma automatyczny podajnik). Papier w arkuszach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 				jest prowadzony za pomocą wałka gumowego (napęd tarciowy).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				Niektóre drukarki wymagają wprowadzenia papieru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 				między głowicę i wałek, inne wymagają jedynie wsunięcia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 				arkusza w szczelinę i same przesuwają go do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1200" i="1" dirty="0" smtClean="0">
                <a:solidFill>
                  <a:schemeClr val="tx1">
                    <a:lumMod val="85000"/>
                  </a:schemeClr>
                </a:solidFill>
              </a:rPr>
              <a:t>				właściwego położenia początkowego.</a:t>
            </a:r>
            <a:endParaRPr lang="pl-PL" sz="1200" i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4" name="Strzałka w lewo 3">
            <a:hlinkClick r:id="rId5" action="ppaction://hlinksldjump"/>
          </p:cNvPr>
          <p:cNvSpPr/>
          <p:nvPr/>
        </p:nvSpPr>
        <p:spPr>
          <a:xfrm>
            <a:off x="7929563" y="6286500"/>
            <a:ext cx="571500" cy="2698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Obraz 4" descr="laserow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4071938"/>
            <a:ext cx="3500438" cy="226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Obraz 3" descr="laserowa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0" y="1571625"/>
            <a:ext cx="3519488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772400" cy="75494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40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Drukarka laserowa </a:t>
            </a:r>
            <a:endParaRPr lang="pl-PL" sz="44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85750" y="1571625"/>
            <a:ext cx="8643938" cy="4786313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Wykorzystująca w procesie tworzenia wydruku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 promień lasera  półprzewodnikowego. Światło lasera,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linijka po linijce, omiata ujemnie naładowany bęben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drukarki, który w miejscach padania promienia ładuje się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dodatnio. Następnie na bęben nanoszony jest ujemnie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naładowany toner, który przylega do niego w miejscach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naładowanych dodatnio, czyli tam, gdzie wcześniej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padł promień lasera.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Z bębna toner jest stykowo przenoszony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na dodatnio naładowany papier.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Końcową fazą wydruku jest termiczne utrwalenie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obrazu na papierze.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Ze względu na precyzyjne sterowanie laserem przez układ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soczewek i luster oraz modulacji promienia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możliwe jest drukowanie punktów o różnych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wielkościach, a w efekcie uzyskiwanie niezwykle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ostrego wydruku.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Drukarki laserowe są drogie,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ale gwarantują wysokość wydruku.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/>
          </a:p>
        </p:txBody>
      </p:sp>
      <p:sp>
        <p:nvSpPr>
          <p:cNvPr id="6" name="Strzałka w lewo 5">
            <a:hlinkClick r:id="rId4" action="ppaction://hlinksldjump"/>
          </p:cNvPr>
          <p:cNvSpPr/>
          <p:nvPr/>
        </p:nvSpPr>
        <p:spPr>
          <a:xfrm>
            <a:off x="357188" y="6000750"/>
            <a:ext cx="642937" cy="2698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928670"/>
            <a:ext cx="7772400" cy="67895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40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Drukarka atramentowa</a:t>
            </a:r>
            <a:endParaRPr lang="pl-PL" sz="44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57188" y="1714500"/>
            <a:ext cx="8501062" cy="4786313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				Drukarka atramentowa, podobnie jak 					mozaikowa, ma głowicę przesuwaną 					poziomo i też drukuje tekst po jednej linii, 				Należy ona do drukarek </a:t>
            </a:r>
            <a:r>
              <a:rPr lang="pl-PL" dirty="0" err="1" smtClean="0"/>
              <a:t>nieuderzeniowych</a:t>
            </a:r>
            <a:r>
              <a:rPr lang="pl-PL" dirty="0" smtClean="0"/>
              <a:t>. 				Atrament (tusz) jest "wystrzeliwany" z 					głowicy małymi kropelkami bezpośrednio 				na papier, przy czym kropla może być 					wypychana przez pęcherzyk gazu 					powstający w wyniku podgrzewania 					atramentu bądź w wyniku oddziaływania mechanicznego głowicy wykorzystującej zjawisko piezoelektryczne.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W drukarce atramentowej nie można drukować na papierze wielowarstwowym (ze względu na sposób powstawania obrazu). Drukarki atramentowe zazwyczaj drukują na pojedynczych arkuszach, a nie na składance. Mają duże wymagania co do jakości papieru. Jako drukarki </a:t>
            </a:r>
            <a:r>
              <a:rPr lang="pl-PL" dirty="0" err="1" smtClean="0"/>
              <a:t>nieuderzeniowe</a:t>
            </a:r>
            <a:r>
              <a:rPr lang="pl-PL" dirty="0" smtClean="0"/>
              <a:t>, pracują ciszej od drukarek mozaikowych. Drukarki atramentowe często konstruuje się jako przenośne. Są drukarki atramentowe kolorowe, pozwalające uzyskiwać obrazy o bardzo dobrej jakości (wierności kolorów).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/>
          </a:p>
        </p:txBody>
      </p:sp>
      <p:pic>
        <p:nvPicPr>
          <p:cNvPr id="11268" name="Obraz 3" descr="atramentow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785938"/>
            <a:ext cx="3357563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trzałka w lewo 4">
            <a:hlinkClick r:id="rId3" action="ppaction://hlinksldjump"/>
          </p:cNvPr>
          <p:cNvSpPr/>
          <p:nvPr/>
        </p:nvSpPr>
        <p:spPr>
          <a:xfrm>
            <a:off x="8215313" y="6357938"/>
            <a:ext cx="571500" cy="2698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Obraz 3" descr="Obraz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2000250"/>
            <a:ext cx="2571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7772400" cy="75039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40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Drukarka głowicowa</a:t>
            </a:r>
            <a:endParaRPr lang="pl-PL" sz="44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14313" y="1785938"/>
            <a:ext cx="8572500" cy="4786312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Następczyni elektrycznej maszyny do pisania.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Głowica wykonana w formie kulistej lub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częściej owalnej z naniesionymi wokół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znakami(na równoleżnikach).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					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					Na jedno uderzenie głowicy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					przez taśmę barwiącą w 						papier przypada jeden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sz="2400" dirty="0" smtClean="0"/>
              <a:t>					wydrukowany znak. 							Dostępność znaków 							limitowana wykonaniem 						rozetki drukującej. Brak 						trybu graficznego.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/>
          </a:p>
        </p:txBody>
      </p:sp>
      <p:pic>
        <p:nvPicPr>
          <p:cNvPr id="12293" name="Obraz 4" descr="tasma do drukarki glowocowej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3429000"/>
            <a:ext cx="4357688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trzałka w lewo 5">
            <a:hlinkClick r:id="rId4" action="ppaction://hlinksldjump"/>
          </p:cNvPr>
          <p:cNvSpPr/>
          <p:nvPr/>
        </p:nvSpPr>
        <p:spPr>
          <a:xfrm>
            <a:off x="7715250" y="6143625"/>
            <a:ext cx="714375" cy="2698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928670"/>
            <a:ext cx="7772400" cy="67895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40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Drukarka wierszowa</a:t>
            </a:r>
            <a:endParaRPr lang="pl-PL" sz="440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315" name="Symbol zastępczy tekstu 2"/>
          <p:cNvSpPr>
            <a:spLocks noGrp="1"/>
          </p:cNvSpPr>
          <p:nvPr>
            <p:ph type="body" idx="1"/>
          </p:nvPr>
        </p:nvSpPr>
        <p:spPr>
          <a:xfrm>
            <a:off x="357188" y="1785938"/>
            <a:ext cx="8501062" cy="4714875"/>
          </a:xfrm>
        </p:spPr>
        <p:txBody>
          <a:bodyPr/>
          <a:lstStyle/>
          <a:p>
            <a:pPr eaLnBrk="1" hangingPunct="1"/>
            <a:r>
              <a:rPr lang="pl-PL" sz="1600" smtClean="0"/>
              <a:t>				Drukarka o wysokiej wydajności, pracująca w trybie 					znakowym, drukująca podczas jednego obrotu bębna 				czcionkowego całe wiersze tekstu.</a:t>
            </a:r>
          </a:p>
          <a:p>
            <a:pPr eaLnBrk="1" hangingPunct="1"/>
            <a:r>
              <a:rPr lang="pl-PL" sz="1600" smtClean="0"/>
              <a:t>				Drukarka wierszowa drukuje za pomocą młoteczków 				uderzających w czcionki umieszczone na obrotowym 				bębnie, na papierze z obustronną perforacją (typu 					"składanka"), umieszczonym na ciągnikach. Jest 					zdolna do drukowania w kilku kopiach jednocześnie, 				służy do realizowania bardzo dużych zadań – np. listy 				płac w dużych zakładach pracy, wyciągi kont 					bankowych, raporty połączeń telefonicznych itp. 					Dostępność znaków limitowana jest wykonaniem 					bębnów drukujących.</a:t>
            </a:r>
          </a:p>
          <a:p>
            <a:pPr eaLnBrk="1" hangingPunct="1"/>
            <a:r>
              <a:rPr lang="pl-PL" sz="1600" smtClean="0"/>
              <a:t>				Ze względu na zasadę działania drukarki wierszowe 					były jednymi z najgłośniejszych urządzeń 					peryferyjnych komputerów. Są stosowane ze względu 				na wysoką wydajność i względną prostotę działania.</a:t>
            </a:r>
          </a:p>
        </p:txBody>
      </p:sp>
      <p:pic>
        <p:nvPicPr>
          <p:cNvPr id="13316" name="Obraz 3" descr="Drukarka-wierszow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857375"/>
            <a:ext cx="35718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Obraz 4" descr="wierszowa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4214813"/>
            <a:ext cx="357187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trzałka w lewo 5">
            <a:hlinkClick r:id="rId4" action="ppaction://hlinksldjump"/>
          </p:cNvPr>
          <p:cNvSpPr/>
          <p:nvPr/>
        </p:nvSpPr>
        <p:spPr>
          <a:xfrm>
            <a:off x="428625" y="6286500"/>
            <a:ext cx="642938" cy="2698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nergetyczny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2.xml><?xml version="1.0" encoding="utf-8"?>
<a:themeOverride xmlns:a="http://schemas.openxmlformats.org/drawingml/2006/main">
  <a:clrScheme name="Energetyczny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253</TotalTime>
  <Words>571</Words>
  <Application>Microsoft Office PowerPoint</Application>
  <PresentationFormat>Pokaz na ekranie (4:3)</PresentationFormat>
  <Paragraphs>141</Paragraphs>
  <Slides>15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Constantia</vt:lpstr>
      <vt:lpstr>Wingdings 2</vt:lpstr>
      <vt:lpstr>Przepływ</vt:lpstr>
      <vt:lpstr>DRUKARKI</vt:lpstr>
      <vt:lpstr>Co to jest drukarka?  Rodzaje drukarek</vt:lpstr>
      <vt:lpstr>Strona Główna</vt:lpstr>
      <vt:lpstr>    Rodzaje drukarek  Drukarka igłowa              Drukarka stałoatramentowa  Drukarka laserowa               Drukarka sublimacyjna  Drukarka atramentowa       Drukarka termiczna                    Drukarka głowicowa            Drukarka termotransferowa      Drukarka wierszowa            Drukarka rozetkowa      </vt:lpstr>
      <vt:lpstr>   Drukarka igłowa </vt:lpstr>
      <vt:lpstr>Drukarka laserowa </vt:lpstr>
      <vt:lpstr>Drukarka atramentowa</vt:lpstr>
      <vt:lpstr>Drukarka głowicowa</vt:lpstr>
      <vt:lpstr>Drukarka wierszowa</vt:lpstr>
      <vt:lpstr>Drukarka stałoatramentowa</vt:lpstr>
      <vt:lpstr>Drukarka sublimacyjna</vt:lpstr>
      <vt:lpstr>Drukarka termiczna</vt:lpstr>
      <vt:lpstr>Drukarka termotransferowa</vt:lpstr>
      <vt:lpstr>Drukarka rozetkowa</vt:lpstr>
      <vt:lpstr>KONIEC</vt:lpstr>
    </vt:vector>
  </TitlesOfParts>
  <Company>tipsy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DRUKARKI</dc:title>
  <dc:creator>zuza</dc:creator>
  <cp:lastModifiedBy>Zuza</cp:lastModifiedBy>
  <cp:revision>31</cp:revision>
  <dcterms:created xsi:type="dcterms:W3CDTF">2009-11-01T20:42:14Z</dcterms:created>
  <dcterms:modified xsi:type="dcterms:W3CDTF">2011-04-12T13:27:35Z</dcterms:modified>
</cp:coreProperties>
</file>